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workflow helps organize and track branches that are focused on business domain feature sets</a:t>
            </a:r>
          </a:p>
          <a:p>
            <a:r>
              <a:rPr lang="en-US" dirty="0"/>
              <a:t>Feature Branch Workflow are focused on branching patterns</a:t>
            </a:r>
          </a:p>
          <a:p>
            <a:r>
              <a:rPr lang="en-US" dirty="0"/>
              <a:t>Feature Branch Workflow promotes collaboration with team members through pull requests and merge reviews</a:t>
            </a:r>
          </a:p>
          <a:p>
            <a:r>
              <a:rPr lang="en-US" dirty="0"/>
              <a:t>A feature branching model is a great tool to promote collaboration within a team environment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US" dirty="0"/>
              <a:t>How it works?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Feature workflow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core idea behind the Feature Branch Workflow is that all feature development should take place in a dedicated branch instead of the master branch</a:t>
            </a:r>
          </a:p>
          <a:p>
            <a:r>
              <a:rPr lang="en-US" dirty="0"/>
              <a:t>This makes it easy for multiple developers to work on a particular feature without disturbing the main codebase</a:t>
            </a:r>
          </a:p>
          <a:p>
            <a:r>
              <a:rPr lang="en-US" dirty="0"/>
              <a:t>It also means the master branch will never contain broken code, which is a huge advantage for continuous integration environments</a:t>
            </a:r>
          </a:p>
          <a:p>
            <a:r>
              <a:rPr lang="en-US" dirty="0" err="1"/>
              <a:t>Git</a:t>
            </a:r>
            <a:r>
              <a:rPr lang="en-US" dirty="0"/>
              <a:t> Feature Branch Workflow is branching model focused, meaning that it is a guiding framework for managing and creating branches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Feature Branch Workflow assumes a central repository, and master represents the official project history</a:t>
            </a:r>
          </a:p>
          <a:p>
            <a:r>
              <a:rPr lang="en-US" dirty="0"/>
              <a:t>Instead of committing directly on their local master branch, developers create a new branch every time they start work on a new feature</a:t>
            </a:r>
          </a:p>
          <a:p>
            <a:r>
              <a:rPr lang="en-US" dirty="0"/>
              <a:t>Feature branches should have descriptive names like web page development #23</a:t>
            </a:r>
          </a:p>
          <a:p>
            <a:r>
              <a:rPr lang="en-US" dirty="0" err="1"/>
              <a:t>Git</a:t>
            </a:r>
            <a:r>
              <a:rPr lang="en-US" dirty="0"/>
              <a:t> makes no technical distinction between the master branch and feature branches, so developers can edit, stage, and commit changes to a feature branch</a:t>
            </a:r>
          </a:p>
          <a:p>
            <a:r>
              <a:rPr lang="en-US" dirty="0"/>
              <a:t>Feature branches can be pushed to the central repository</a:t>
            </a:r>
          </a:p>
          <a:p>
            <a:r>
              <a:rPr lang="en-US" dirty="0"/>
              <a:t>This makes it possible to share a feature with other developers without touching any official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workflow: How it works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9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Lets say the team of three people named Orange, Blue and Red are working on a Centralized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  <a:p>
            <a:r>
              <a:rPr lang="en-US" dirty="0"/>
              <a:t>They will be collaborating with Feature Branch Workflow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="" xmlns:a16="http://schemas.microsoft.com/office/drawing/2014/main" id="{5407ED71-6FB9-4DC2-8D98-CED312963C69}"/>
              </a:ext>
            </a:extLst>
          </p:cNvPr>
          <p:cNvSpPr/>
          <p:nvPr/>
        </p:nvSpPr>
        <p:spPr>
          <a:xfrm>
            <a:off x="7369802" y="2922345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="" xmlns:a16="http://schemas.microsoft.com/office/drawing/2014/main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8743" y="4853760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="" xmlns:a16="http://schemas.microsoft.com/office/drawing/2014/main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893" y="4853760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="" xmlns:a16="http://schemas.microsoft.com/office/drawing/2014/main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691" y="4853760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5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Before user Red starts working on a new feature, he request his own new branch</a:t>
            </a:r>
          </a:p>
          <a:p>
            <a:r>
              <a:rPr lang="en-US" dirty="0"/>
              <a:t>User Red Starts development of his new feature</a:t>
            </a:r>
          </a:p>
          <a:p>
            <a:r>
              <a:rPr lang="en-US" dirty="0"/>
              <a:t>At the end of the day user Red complete 80% of his feature development</a:t>
            </a:r>
          </a:p>
          <a:p>
            <a:r>
              <a:rPr lang="en-US" dirty="0"/>
              <a:t>Before leaving for the day user Red push the commit to the Central Repository</a:t>
            </a:r>
          </a:p>
          <a:p>
            <a:r>
              <a:rPr lang="en-US" dirty="0"/>
              <a:t>So the new feature work will be available for all team member and also to the member who is collaborating with user Red for this feature development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workflow: </a:t>
            </a:r>
            <a:r>
              <a:rPr lang="en-US" dirty="0" smtClean="0"/>
              <a:t>Example Contd..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="" xmlns:a16="http://schemas.microsoft.com/office/drawing/2014/main" id="{5407ED71-6FB9-4DC2-8D98-CED312963C69}"/>
              </a:ext>
            </a:extLst>
          </p:cNvPr>
          <p:cNvSpPr/>
          <p:nvPr/>
        </p:nvSpPr>
        <p:spPr>
          <a:xfrm>
            <a:off x="7607719" y="3625729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="" xmlns:a16="http://schemas.microsoft.com/office/drawing/2014/main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6660" y="5557144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="" xmlns:a16="http://schemas.microsoft.com/office/drawing/2014/main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810" y="5557144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="" xmlns:a16="http://schemas.microsoft.com/office/drawing/2014/main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608" y="5557144"/>
            <a:ext cx="914400" cy="914400"/>
          </a:xfrm>
          <a:prstGeom prst="rect">
            <a:avLst/>
          </a:prstGeom>
        </p:spPr>
      </p:pic>
      <p:sp>
        <p:nvSpPr>
          <p:cNvPr id="9" name="Star: 4 Points 2">
            <a:extLst>
              <a:ext uri="{FF2B5EF4-FFF2-40B4-BE49-F238E27FC236}">
                <a16:creationId xmlns="" xmlns:a16="http://schemas.microsoft.com/office/drawing/2014/main" id="{BEA5E897-AFD6-4CC1-8BE6-FC3BE53FD452}"/>
              </a:ext>
            </a:extLst>
          </p:cNvPr>
          <p:cNvSpPr/>
          <p:nvPr/>
        </p:nvSpPr>
        <p:spPr>
          <a:xfrm>
            <a:off x="10160000" y="5389624"/>
            <a:ext cx="242210" cy="311499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4 Points 11">
            <a:extLst>
              <a:ext uri="{FF2B5EF4-FFF2-40B4-BE49-F238E27FC236}">
                <a16:creationId xmlns="" xmlns:a16="http://schemas.microsoft.com/office/drawing/2014/main" id="{A1A7382A-B8D3-462E-8163-D5DF3FD536EC}"/>
              </a:ext>
            </a:extLst>
          </p:cNvPr>
          <p:cNvSpPr/>
          <p:nvPr/>
        </p:nvSpPr>
        <p:spPr>
          <a:xfrm>
            <a:off x="9487810" y="4565297"/>
            <a:ext cx="242210" cy="311499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4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Next day User Red complete his development</a:t>
            </a:r>
          </a:p>
          <a:p>
            <a:r>
              <a:rPr lang="en-US" dirty="0"/>
              <a:t>Now before merging the new Feature to master, User Red would like to let all other team member know he is done with his work by filing a pull request</a:t>
            </a:r>
          </a:p>
          <a:p>
            <a:r>
              <a:rPr lang="en-US" dirty="0"/>
              <a:t>Before filing pull request User Red need to make sure the Branch is available on Central Repository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workflow: </a:t>
            </a:r>
            <a:r>
              <a:rPr lang="en-US" dirty="0" smtClean="0"/>
              <a:t>Example Contd..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="" xmlns:a16="http://schemas.microsoft.com/office/drawing/2014/main" id="{5407ED71-6FB9-4DC2-8D98-CED312963C69}"/>
              </a:ext>
            </a:extLst>
          </p:cNvPr>
          <p:cNvSpPr/>
          <p:nvPr/>
        </p:nvSpPr>
        <p:spPr>
          <a:xfrm>
            <a:off x="7607719" y="3278089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="" xmlns:a16="http://schemas.microsoft.com/office/drawing/2014/main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6660" y="5209504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="" xmlns:a16="http://schemas.microsoft.com/office/drawing/2014/main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810" y="5209504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="" xmlns:a16="http://schemas.microsoft.com/office/drawing/2014/main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608" y="5209504"/>
            <a:ext cx="914400" cy="914400"/>
          </a:xfrm>
          <a:prstGeom prst="rect">
            <a:avLst/>
          </a:prstGeom>
        </p:spPr>
      </p:pic>
      <p:sp>
        <p:nvSpPr>
          <p:cNvPr id="9" name="Star: 7 Points 6">
            <a:extLst>
              <a:ext uri="{FF2B5EF4-FFF2-40B4-BE49-F238E27FC236}">
                <a16:creationId xmlns="" xmlns:a16="http://schemas.microsoft.com/office/drawing/2014/main" id="{FFDA9F81-8449-4BD8-BE2D-6BB03BFD2C3C}"/>
              </a:ext>
            </a:extLst>
          </p:cNvPr>
          <p:cNvSpPr/>
          <p:nvPr/>
        </p:nvSpPr>
        <p:spPr>
          <a:xfrm>
            <a:off x="9290191" y="4265544"/>
            <a:ext cx="388960" cy="371789"/>
          </a:xfrm>
          <a:prstGeom prst="star7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12">
            <a:extLst>
              <a:ext uri="{FF2B5EF4-FFF2-40B4-BE49-F238E27FC236}">
                <a16:creationId xmlns="" xmlns:a16="http://schemas.microsoft.com/office/drawing/2014/main" id="{C8452367-72AF-4B91-862E-8CB716BCD156}"/>
              </a:ext>
            </a:extLst>
          </p:cNvPr>
          <p:cNvSpPr/>
          <p:nvPr/>
        </p:nvSpPr>
        <p:spPr>
          <a:xfrm>
            <a:off x="9860226" y="4637333"/>
            <a:ext cx="299774" cy="655859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B50A6E5-E80D-4128-9CCC-B4ED32F0DBEE}"/>
              </a:ext>
            </a:extLst>
          </p:cNvPr>
          <p:cNvSpPr txBox="1"/>
          <p:nvPr/>
        </p:nvSpPr>
        <p:spPr>
          <a:xfrm>
            <a:off x="10294399" y="4203079"/>
            <a:ext cx="145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Only Push no 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3077091-CA82-47C4-A790-53611976A094}"/>
              </a:ext>
            </a:extLst>
          </p:cNvPr>
          <p:cNvSpPr txBox="1"/>
          <p:nvPr/>
        </p:nvSpPr>
        <p:spPr>
          <a:xfrm>
            <a:off x="10515600" y="5052917"/>
            <a:ext cx="1373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File a pull request by User Red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Once User Red file a pull request Every user gets a notification that User Red is done with his feature development</a:t>
            </a:r>
          </a:p>
          <a:p>
            <a:r>
              <a:rPr lang="en-US" dirty="0"/>
              <a:t>User Blue Checks the notification and visit the feature developed by User Red</a:t>
            </a:r>
          </a:p>
          <a:p>
            <a:r>
              <a:rPr lang="en-US" dirty="0"/>
              <a:t>User Blue adds some more in to the feature pushed by user Red</a:t>
            </a:r>
          </a:p>
          <a:p>
            <a:r>
              <a:rPr lang="en-US" dirty="0"/>
              <a:t>User Blue and User Red has discussed the addition and synced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workflow: Example Contd..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="" xmlns:a16="http://schemas.microsoft.com/office/drawing/2014/main" id="{5407ED71-6FB9-4DC2-8D98-CED312963C69}"/>
              </a:ext>
            </a:extLst>
          </p:cNvPr>
          <p:cNvSpPr/>
          <p:nvPr/>
        </p:nvSpPr>
        <p:spPr>
          <a:xfrm>
            <a:off x="8235505" y="3305174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="" xmlns:a16="http://schemas.microsoft.com/office/drawing/2014/main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4446" y="5236589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="" xmlns:a16="http://schemas.microsoft.com/office/drawing/2014/main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5596" y="5236589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="" xmlns:a16="http://schemas.microsoft.com/office/drawing/2014/main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4394" y="5236589"/>
            <a:ext cx="914400" cy="914400"/>
          </a:xfrm>
          <a:prstGeom prst="rect">
            <a:avLst/>
          </a:prstGeom>
        </p:spPr>
      </p:pic>
      <p:sp>
        <p:nvSpPr>
          <p:cNvPr id="9" name="Star: 7 Points 6">
            <a:extLst>
              <a:ext uri="{FF2B5EF4-FFF2-40B4-BE49-F238E27FC236}">
                <a16:creationId xmlns="" xmlns:a16="http://schemas.microsoft.com/office/drawing/2014/main" id="{FFDA9F81-8449-4BD8-BE2D-6BB03BFD2C3C}"/>
              </a:ext>
            </a:extLst>
          </p:cNvPr>
          <p:cNvSpPr/>
          <p:nvPr/>
        </p:nvSpPr>
        <p:spPr>
          <a:xfrm>
            <a:off x="9917977" y="4292629"/>
            <a:ext cx="388960" cy="371789"/>
          </a:xfrm>
          <a:prstGeom prst="star7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="" xmlns:a16="http://schemas.microsoft.com/office/drawing/2014/main" id="{38A001C8-B210-40B9-BFE2-428F0B04EA8E}"/>
              </a:ext>
            </a:extLst>
          </p:cNvPr>
          <p:cNvSpPr/>
          <p:nvPr/>
        </p:nvSpPr>
        <p:spPr>
          <a:xfrm>
            <a:off x="8488390" y="5320277"/>
            <a:ext cx="362856" cy="18087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="" xmlns:a16="http://schemas.microsoft.com/office/drawing/2014/main" id="{38F1C1E7-A7C2-4994-BDAF-FE89E97345E5}"/>
              </a:ext>
            </a:extLst>
          </p:cNvPr>
          <p:cNvSpPr/>
          <p:nvPr/>
        </p:nvSpPr>
        <p:spPr>
          <a:xfrm>
            <a:off x="9598175" y="5229841"/>
            <a:ext cx="362856" cy="18087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6">
            <a:extLst>
              <a:ext uri="{FF2B5EF4-FFF2-40B4-BE49-F238E27FC236}">
                <a16:creationId xmlns="" xmlns:a16="http://schemas.microsoft.com/office/drawing/2014/main" id="{6357C43D-171A-4844-9C3E-E4257BBC12FF}"/>
              </a:ext>
            </a:extLst>
          </p:cNvPr>
          <p:cNvSpPr/>
          <p:nvPr/>
        </p:nvSpPr>
        <p:spPr>
          <a:xfrm>
            <a:off x="9831520" y="4372459"/>
            <a:ext cx="214364" cy="180871"/>
          </a:xfrm>
          <a:prstGeom prst="star4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9">
            <a:extLst>
              <a:ext uri="{FF2B5EF4-FFF2-40B4-BE49-F238E27FC236}">
                <a16:creationId xmlns="" xmlns:a16="http://schemas.microsoft.com/office/drawing/2014/main" id="{C757D480-0C89-4A66-991E-CBDBFD976619}"/>
              </a:ext>
            </a:extLst>
          </p:cNvPr>
          <p:cNvSpPr/>
          <p:nvPr/>
        </p:nvSpPr>
        <p:spPr>
          <a:xfrm>
            <a:off x="10508109" y="4553330"/>
            <a:ext cx="279677" cy="76694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Red combined the addition by user Blue and creates final Push</a:t>
            </a:r>
          </a:p>
          <a:p>
            <a:r>
              <a:rPr lang="en-US" dirty="0"/>
              <a:t>And finally user Red merges feature with Master</a:t>
            </a:r>
          </a:p>
          <a:p>
            <a:r>
              <a:rPr lang="en-US" dirty="0"/>
              <a:t>Even here if wanted User Blue could have copied feature developed by User Red to his local repo and do the changes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Feature Branch workflow: Example Contd..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="" xmlns:a16="http://schemas.microsoft.com/office/drawing/2014/main" id="{5407ED71-6FB9-4DC2-8D98-CED312963C69}"/>
              </a:ext>
            </a:extLst>
          </p:cNvPr>
          <p:cNvSpPr/>
          <p:nvPr/>
        </p:nvSpPr>
        <p:spPr>
          <a:xfrm>
            <a:off x="7607719" y="3124200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="" xmlns:a16="http://schemas.microsoft.com/office/drawing/2014/main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6660" y="5055615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="" xmlns:a16="http://schemas.microsoft.com/office/drawing/2014/main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810" y="5055615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="" xmlns:a16="http://schemas.microsoft.com/office/drawing/2014/main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608" y="5055615"/>
            <a:ext cx="914400" cy="914400"/>
          </a:xfrm>
          <a:prstGeom prst="rect">
            <a:avLst/>
          </a:prstGeom>
        </p:spPr>
      </p:pic>
      <p:sp>
        <p:nvSpPr>
          <p:cNvPr id="9" name="Star: 7 Points 6">
            <a:extLst>
              <a:ext uri="{FF2B5EF4-FFF2-40B4-BE49-F238E27FC236}">
                <a16:creationId xmlns="" xmlns:a16="http://schemas.microsoft.com/office/drawing/2014/main" id="{FFDA9F81-8449-4BD8-BE2D-6BB03BFD2C3C}"/>
              </a:ext>
            </a:extLst>
          </p:cNvPr>
          <p:cNvSpPr/>
          <p:nvPr/>
        </p:nvSpPr>
        <p:spPr>
          <a:xfrm>
            <a:off x="9290191" y="4111655"/>
            <a:ext cx="388960" cy="371789"/>
          </a:xfrm>
          <a:prstGeom prst="star7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Arrow: Up 12">
            <a:extLst>
              <a:ext uri="{FF2B5EF4-FFF2-40B4-BE49-F238E27FC236}">
                <a16:creationId xmlns="" xmlns:a16="http://schemas.microsoft.com/office/drawing/2014/main" id="{C8452367-72AF-4B91-862E-8CB716BCD156}"/>
              </a:ext>
            </a:extLst>
          </p:cNvPr>
          <p:cNvSpPr/>
          <p:nvPr/>
        </p:nvSpPr>
        <p:spPr>
          <a:xfrm>
            <a:off x="9860226" y="4483444"/>
            <a:ext cx="299774" cy="655859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="" xmlns:a16="http://schemas.microsoft.com/office/drawing/2014/main" id="{38A001C8-B210-40B9-BFE2-428F0B04EA8E}"/>
              </a:ext>
            </a:extLst>
          </p:cNvPr>
          <p:cNvSpPr/>
          <p:nvPr/>
        </p:nvSpPr>
        <p:spPr>
          <a:xfrm>
            <a:off x="7860604" y="5139303"/>
            <a:ext cx="362856" cy="18087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Cloud 11">
            <a:extLst>
              <a:ext uri="{FF2B5EF4-FFF2-40B4-BE49-F238E27FC236}">
                <a16:creationId xmlns="" xmlns:a16="http://schemas.microsoft.com/office/drawing/2014/main" id="{38F1C1E7-A7C2-4994-BDAF-FE89E97345E5}"/>
              </a:ext>
            </a:extLst>
          </p:cNvPr>
          <p:cNvSpPr/>
          <p:nvPr/>
        </p:nvSpPr>
        <p:spPr>
          <a:xfrm>
            <a:off x="8970389" y="5048867"/>
            <a:ext cx="362856" cy="18087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Star: 4 Points 16">
            <a:extLst>
              <a:ext uri="{FF2B5EF4-FFF2-40B4-BE49-F238E27FC236}">
                <a16:creationId xmlns="" xmlns:a16="http://schemas.microsoft.com/office/drawing/2014/main" id="{6357C43D-171A-4844-9C3E-E4257BBC12FF}"/>
              </a:ext>
            </a:extLst>
          </p:cNvPr>
          <p:cNvSpPr/>
          <p:nvPr/>
        </p:nvSpPr>
        <p:spPr>
          <a:xfrm>
            <a:off x="9377489" y="4235900"/>
            <a:ext cx="214364" cy="180871"/>
          </a:xfrm>
          <a:prstGeom prst="star4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Star: 7 Points 18">
            <a:extLst>
              <a:ext uri="{FF2B5EF4-FFF2-40B4-BE49-F238E27FC236}">
                <a16:creationId xmlns="" xmlns:a16="http://schemas.microsoft.com/office/drawing/2014/main" id="{645F3ED1-6C1C-4BE7-8EFE-A889E12A1E7A}"/>
              </a:ext>
            </a:extLst>
          </p:cNvPr>
          <p:cNvSpPr/>
          <p:nvPr/>
        </p:nvSpPr>
        <p:spPr>
          <a:xfrm>
            <a:off x="10226846" y="4857949"/>
            <a:ext cx="388960" cy="371789"/>
          </a:xfrm>
          <a:prstGeom prst="star7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Star: 4 Points 17">
            <a:extLst>
              <a:ext uri="{FF2B5EF4-FFF2-40B4-BE49-F238E27FC236}">
                <a16:creationId xmlns="" xmlns:a16="http://schemas.microsoft.com/office/drawing/2014/main" id="{7605842A-7512-44B4-B3FA-98F9358B3C5C}"/>
              </a:ext>
            </a:extLst>
          </p:cNvPr>
          <p:cNvSpPr/>
          <p:nvPr/>
        </p:nvSpPr>
        <p:spPr>
          <a:xfrm>
            <a:off x="10327401" y="4968480"/>
            <a:ext cx="214364" cy="180871"/>
          </a:xfrm>
          <a:prstGeom prst="star4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6578752-0150-4835-B689-751020FF4E39}"/>
              </a:ext>
            </a:extLst>
          </p:cNvPr>
          <p:cNvSpPr txBox="1"/>
          <p:nvPr/>
        </p:nvSpPr>
        <p:spPr>
          <a:xfrm>
            <a:off x="10688479" y="4235900"/>
            <a:ext cx="1567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Push Final </a:t>
            </a:r>
          </a:p>
          <a:p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</a:p>
          <a:p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Merge with the master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8970" y="60960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00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12</TotalTime>
  <Words>643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Git Feature Branch Workflow</vt:lpstr>
      <vt:lpstr>Git Feature Branch Workflow</vt:lpstr>
      <vt:lpstr>Git Feature Branch Workflow</vt:lpstr>
      <vt:lpstr>Git Feature Branch Workflow</vt:lpstr>
      <vt:lpstr>Git Feature Branch Workflow</vt:lpstr>
      <vt:lpstr>Git Feature Branch Workflow</vt:lpstr>
      <vt:lpstr>Git Feature Branch Workflow</vt:lpstr>
      <vt:lpstr>Git Feature Branch Workflow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3</cp:revision>
  <dcterms:created xsi:type="dcterms:W3CDTF">2019-03-26T19:24:59Z</dcterms:created>
  <dcterms:modified xsi:type="dcterms:W3CDTF">2019-03-26T19:43:30Z</dcterms:modified>
</cp:coreProperties>
</file>